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929"/>
    <a:srgbClr val="D3E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401" y="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5FC6FF39-2C18-48B3-BC80-EEFD0E3D52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16880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760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3" rIns="99047" bIns="495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47" tIns="49523" rIns="99047" bIns="4952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C082BCA5-41E8-4DCE-8776-CD37D3A6A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114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3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26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32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63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54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0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30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82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34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63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4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C6B2-7F5E-4A44-B836-90FCA1F80985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A9DAF-BA4A-4DF4-ABE6-5AE984DCD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63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9117" y="718198"/>
            <a:ext cx="59305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2000" b="1"/>
            </a:lvl1pPr>
          </a:lstStyle>
          <a:p>
            <a:r>
              <a:rPr lang="ja-JP" altLang="en-US" dirty="0" smtClean="0"/>
              <a:t>◆ 凡例（色分け）</a:t>
            </a:r>
            <a:endParaRPr lang="en-US" altLang="ja-JP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192587" y="212321"/>
            <a:ext cx="2472826" cy="721644"/>
          </a:xfrm>
          <a:prstGeom prst="rect">
            <a:avLst/>
          </a:prstGeom>
        </p:spPr>
        <p:txBody>
          <a:bodyPr vert="horz" lIns="132080" tIns="66040" rIns="132080" bIns="6604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latin typeface="+mj-ea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/>
              <a:t>目標地図</a:t>
            </a:r>
            <a:r>
              <a:rPr lang="ja-JP" altLang="en-US" sz="2400" dirty="0" smtClean="0"/>
              <a:t>の見方</a:t>
            </a:r>
            <a:endParaRPr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545385" y="6356820"/>
            <a:ext cx="2434148" cy="3808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60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8268" y="5979888"/>
            <a:ext cx="6331344" cy="2803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733"/>
              </a:spcBef>
            </a:pPr>
            <a:r>
              <a:rPr lang="ja-JP" altLang="en-US" sz="1400" b="1" dirty="0"/>
              <a:t>各土地に表示されているラベルは、以下の組み合わせでできています。</a:t>
            </a:r>
            <a:endParaRPr lang="en-US" altLang="ja-JP" sz="1400" b="1" dirty="0"/>
          </a:p>
          <a:p>
            <a:pPr>
              <a:spcBef>
                <a:spcPts val="1733"/>
              </a:spcBef>
            </a:pPr>
            <a:r>
              <a:rPr lang="ja-JP" altLang="en-US" sz="1400" b="1" dirty="0"/>
              <a:t>　担う者整理番号＋分＋合＋施</a:t>
            </a:r>
            <a:endParaRPr lang="en-US" altLang="ja-JP" sz="1400" b="1" dirty="0"/>
          </a:p>
          <a:p>
            <a:pPr>
              <a:spcBef>
                <a:spcPts val="2600"/>
              </a:spcBef>
            </a:pPr>
            <a:r>
              <a:rPr lang="ja-JP" altLang="en-US" sz="1400" b="1" dirty="0"/>
              <a:t>・担う者整理番号</a:t>
            </a:r>
            <a:endParaRPr lang="en-US" altLang="ja-JP" sz="1400" b="1" dirty="0"/>
          </a:p>
          <a:p>
            <a:r>
              <a:rPr lang="ja-JP" altLang="en-US" sz="1400" b="1" dirty="0"/>
              <a:t>　担う者一覧で氏名と対照できます</a:t>
            </a:r>
            <a:r>
              <a:rPr lang="ja-JP" altLang="en-US" sz="1400" b="1" dirty="0" smtClean="0"/>
              <a:t>。担う</a:t>
            </a:r>
            <a:r>
              <a:rPr lang="ja-JP" altLang="en-US" sz="1400" b="1" dirty="0"/>
              <a:t>者が不在の場合は表示されません。</a:t>
            </a:r>
            <a:endParaRPr lang="en-US" altLang="ja-JP" sz="1400" b="1" dirty="0"/>
          </a:p>
          <a:p>
            <a:pPr>
              <a:spcBef>
                <a:spcPts val="1733"/>
              </a:spcBef>
            </a:pPr>
            <a:r>
              <a:rPr lang="ja-JP" altLang="en-US" sz="1400" b="1" dirty="0"/>
              <a:t>・分／合</a:t>
            </a:r>
            <a:endParaRPr lang="en-US" altLang="ja-JP" sz="1400" b="1" dirty="0"/>
          </a:p>
          <a:p>
            <a:r>
              <a:rPr lang="ja-JP" altLang="en-US" sz="1400" b="1" dirty="0"/>
              <a:t>　その土地が分筆・利分／合筆されていることを示します</a:t>
            </a:r>
            <a:r>
              <a:rPr lang="ja-JP" altLang="en-US" sz="1400" b="1" dirty="0" smtClean="0"/>
              <a:t>。</a:t>
            </a:r>
            <a:endParaRPr lang="en-US" altLang="ja-JP" sz="1400" b="1" dirty="0" smtClean="0"/>
          </a:p>
          <a:p>
            <a:pPr>
              <a:spcBef>
                <a:spcPts val="1733"/>
              </a:spcBef>
            </a:pPr>
            <a:r>
              <a:rPr lang="ja-JP" altLang="en-US" sz="1400" b="1" dirty="0" smtClean="0"/>
              <a:t>・</a:t>
            </a:r>
            <a:r>
              <a:rPr lang="ja-JP" altLang="en-US" sz="1400" b="1" dirty="0"/>
              <a:t>施</a:t>
            </a:r>
            <a:endParaRPr lang="en-US" altLang="ja-JP" sz="1400" b="1" dirty="0"/>
          </a:p>
          <a:p>
            <a:r>
              <a:rPr lang="ja-JP" altLang="en-US" sz="1400" b="1" dirty="0"/>
              <a:t>　農業用施設が目標地図に位置づけられていることを示します。</a:t>
            </a:r>
            <a:endParaRPr lang="en-US" altLang="ja-JP" sz="1400" b="1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371" y="1197611"/>
            <a:ext cx="2279723" cy="4116374"/>
          </a:xfrm>
          <a:prstGeom prst="rect">
            <a:avLst/>
          </a:prstGeom>
        </p:spPr>
      </p:pic>
      <p:sp>
        <p:nvSpPr>
          <p:cNvPr id="5" name="右中かっこ 4"/>
          <p:cNvSpPr/>
          <p:nvPr/>
        </p:nvSpPr>
        <p:spPr>
          <a:xfrm>
            <a:off x="1465461" y="1302832"/>
            <a:ext cx="1445840" cy="2888249"/>
          </a:xfrm>
          <a:prstGeom prst="rightBrace">
            <a:avLst>
              <a:gd name="adj1" fmla="val 49011"/>
              <a:gd name="adj2" fmla="val 20790"/>
            </a:avLst>
          </a:prstGeom>
          <a:noFill/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2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2956" y="1733827"/>
            <a:ext cx="264068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2000" b="1"/>
            </a:lvl1pPr>
          </a:lstStyle>
          <a:p>
            <a:pPr>
              <a:lnSpc>
                <a:spcPct val="100000"/>
              </a:lnSpc>
            </a:pPr>
            <a:r>
              <a:rPr lang="ja-JP" altLang="en-US" sz="1400" dirty="0" smtClean="0"/>
              <a:t>担う者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面積</a:t>
            </a:r>
            <a:r>
              <a:rPr lang="ja-JP" altLang="en-US" sz="1400" dirty="0"/>
              <a:t>上位</a:t>
            </a:r>
            <a:r>
              <a:rPr lang="en-US" altLang="ja-JP" sz="1400" dirty="0"/>
              <a:t>15</a:t>
            </a:r>
            <a:r>
              <a:rPr lang="ja-JP" altLang="en-US" sz="1400" dirty="0"/>
              <a:t>名は</a:t>
            </a:r>
            <a:endParaRPr lang="en-US" altLang="ja-JP" sz="1400" dirty="0"/>
          </a:p>
          <a:p>
            <a:pPr>
              <a:lnSpc>
                <a:spcPct val="100000"/>
              </a:lnSpc>
            </a:pPr>
            <a:r>
              <a:rPr lang="ja-JP" altLang="en-US" sz="1400" dirty="0"/>
              <a:t>それぞれに色を付けています</a:t>
            </a:r>
            <a:endParaRPr lang="en-US" altLang="ja-JP" sz="1400" dirty="0"/>
          </a:p>
          <a:p>
            <a:endParaRPr lang="en-US" altLang="ja-JP" sz="1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746162" y="4819594"/>
            <a:ext cx="264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転用等に</a:t>
            </a:r>
            <a:r>
              <a:rPr lang="ja-JP" altLang="en-US" sz="1400" b="1" dirty="0" smtClean="0"/>
              <a:t>より農地以外の利用がされるため、地域計画外となったものを表しています</a:t>
            </a:r>
            <a:endParaRPr lang="en-US" altLang="ja-JP" sz="1400" b="1" dirty="0"/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2292296" y="3203910"/>
            <a:ext cx="1437586" cy="10784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3627929" y="3935875"/>
            <a:ext cx="25925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担</a:t>
            </a:r>
            <a:r>
              <a:rPr lang="ja-JP" altLang="en-US" sz="1400" b="1" dirty="0" smtClean="0"/>
              <a:t>う者</a:t>
            </a:r>
            <a:r>
              <a:rPr lang="ja-JP" altLang="en-US" sz="1400" b="1" dirty="0"/>
              <a:t>が定まらない場所は</a:t>
            </a:r>
            <a:endParaRPr lang="en-US" altLang="ja-JP" sz="1400" b="1" dirty="0"/>
          </a:p>
          <a:p>
            <a:r>
              <a:rPr lang="ja-JP" altLang="en-US" sz="1400" b="1" dirty="0"/>
              <a:t>「今後検討等」として白色で</a:t>
            </a:r>
            <a:endParaRPr lang="en-US" altLang="ja-JP" sz="1400" b="1" dirty="0"/>
          </a:p>
          <a:p>
            <a:r>
              <a:rPr lang="ja-JP" altLang="en-US" sz="1400" b="1" dirty="0"/>
              <a:t>表しています</a:t>
            </a:r>
          </a:p>
        </p:txBody>
      </p:sp>
      <p:sp>
        <p:nvSpPr>
          <p:cNvPr id="23" name="右中かっこ 22"/>
          <p:cNvSpPr/>
          <p:nvPr/>
        </p:nvSpPr>
        <p:spPr>
          <a:xfrm>
            <a:off x="2660606" y="4327831"/>
            <a:ext cx="665265" cy="753808"/>
          </a:xfrm>
          <a:prstGeom prst="rightBrace">
            <a:avLst>
              <a:gd name="adj1" fmla="val 5820"/>
              <a:gd name="adj2" fmla="val 13802"/>
            </a:avLst>
          </a:prstGeom>
          <a:noFill/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200"/>
          </a:p>
        </p:txBody>
      </p:sp>
      <p:sp>
        <p:nvSpPr>
          <p:cNvPr id="17" name="正方形/長方形 16"/>
          <p:cNvSpPr/>
          <p:nvPr/>
        </p:nvSpPr>
        <p:spPr>
          <a:xfrm>
            <a:off x="3795467" y="2778744"/>
            <a:ext cx="26054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それ以外</a:t>
            </a:r>
            <a:r>
              <a:rPr lang="ja-JP" altLang="en-US" sz="1400" b="1" dirty="0" smtClean="0"/>
              <a:t>の担う者は</a:t>
            </a:r>
            <a:endParaRPr lang="en-US" altLang="ja-JP" sz="1400" b="1" dirty="0"/>
          </a:p>
          <a:p>
            <a:r>
              <a:rPr lang="ja-JP" altLang="en-US" sz="1400" b="1" dirty="0"/>
              <a:t>「その他担う者」として黄色で表しています</a:t>
            </a:r>
            <a:endParaRPr lang="en-US" altLang="ja-JP" sz="1400" b="1" dirty="0"/>
          </a:p>
          <a:p>
            <a:endParaRPr lang="en-US" altLang="ja-JP" sz="1400" b="1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2302856" y="5166580"/>
            <a:ext cx="1325073" cy="80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9117" y="5449173"/>
            <a:ext cx="6177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2000" b="1"/>
            </a:lvl1pPr>
          </a:lstStyle>
          <a:p>
            <a:r>
              <a:rPr lang="ja-JP" altLang="en-US" dirty="0" smtClean="0"/>
              <a:t>◆ ラベル</a:t>
            </a:r>
            <a:endParaRPr lang="en-US" altLang="ja-JP" dirty="0"/>
          </a:p>
        </p:txBody>
      </p:sp>
      <p:sp>
        <p:nvSpPr>
          <p:cNvPr id="33" name="正方形/長方形 32"/>
          <p:cNvSpPr/>
          <p:nvPr/>
        </p:nvSpPr>
        <p:spPr>
          <a:xfrm>
            <a:off x="201658" y="8736039"/>
            <a:ext cx="6529732" cy="1155896"/>
          </a:xfrm>
          <a:prstGeom prst="rect">
            <a:avLst/>
          </a:prstGeom>
          <a:solidFill>
            <a:schemeClr val="bg2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383705" y="8973692"/>
            <a:ext cx="6220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/>
            <a:r>
              <a:rPr lang="en-US" altLang="ja-JP" sz="1400" b="1" dirty="0" smtClean="0"/>
              <a:t>※</a:t>
            </a:r>
            <a:r>
              <a:rPr lang="ja-JP" altLang="en-US" sz="1400" b="1" dirty="0"/>
              <a:t>　１筆に対して複数の</a:t>
            </a:r>
            <a:r>
              <a:rPr lang="ja-JP" altLang="en-US" sz="1400" b="1" dirty="0" smtClean="0"/>
              <a:t>色分けや複数のラベルの配置は</a:t>
            </a:r>
            <a:r>
              <a:rPr lang="ja-JP" altLang="en-US" sz="1400" b="1" dirty="0"/>
              <a:t>できないため、色分けやラベルで表示できる情報には限りがあります。このように地図上には表示できない情報は、目標地図リストで詳細を確認できます。</a:t>
            </a:r>
            <a:endParaRPr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12816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1522</TotalTime>
  <Words>218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toyoAdmin</dc:creator>
  <cp:lastModifiedBy>toyoAdmin</cp:lastModifiedBy>
  <cp:revision>54</cp:revision>
  <cp:lastPrinted>2024-09-27T01:33:38Z</cp:lastPrinted>
  <dcterms:created xsi:type="dcterms:W3CDTF">2024-09-20T10:36:01Z</dcterms:created>
  <dcterms:modified xsi:type="dcterms:W3CDTF">2025-01-17T11:12:00Z</dcterms:modified>
</cp:coreProperties>
</file>